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9" r:id="rId5"/>
    <p:sldId id="260" r:id="rId6"/>
    <p:sldId id="265" r:id="rId7"/>
    <p:sldId id="266" r:id="rId8"/>
    <p:sldId id="264" r:id="rId9"/>
    <p:sldId id="258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66FF"/>
    <a:srgbClr val="99CC00"/>
    <a:srgbClr val="CC6600"/>
    <a:srgbClr val="6666FF"/>
    <a:srgbClr val="009900"/>
    <a:srgbClr val="3366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/>
          <p:nvPr userDrawn="1"/>
        </p:nvSpPr>
        <p:spPr>
          <a:xfrm>
            <a:off x="900113" y="765175"/>
            <a:ext cx="7775575" cy="15113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7"/>
          <p:cNvSpPr/>
          <p:nvPr userDrawn="1"/>
        </p:nvSpPr>
        <p:spPr>
          <a:xfrm>
            <a:off x="5076825" y="3500438"/>
            <a:ext cx="3743325" cy="24495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rot="1858182" flipH="1">
            <a:off x="-111125" y="3771900"/>
            <a:ext cx="57023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764704"/>
            <a:ext cx="7776864" cy="1470025"/>
          </a:xfrm>
        </p:spPr>
        <p:txBody>
          <a:bodyPr/>
          <a:lstStyle>
            <a:lvl1pPr>
              <a:defRPr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53136" y="3501008"/>
            <a:ext cx="3816424" cy="2448272"/>
          </a:xfrm>
        </p:spPr>
        <p:txBody>
          <a:bodyPr>
            <a:noAutofit/>
          </a:bodyPr>
          <a:lstStyle>
            <a:lvl1pPr marL="0" indent="0" algn="l">
              <a:buNone/>
              <a:defRPr sz="2400" b="1" baseline="0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AFCE6-E5E4-4C7E-9561-18273C3A70CD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72225" y="6381750"/>
            <a:ext cx="2376488" cy="3603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F4438-E32C-4564-9119-B9B8F01BA6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10"/>
          <p:cNvSpPr/>
          <p:nvPr userDrawn="1"/>
        </p:nvSpPr>
        <p:spPr>
          <a:xfrm flipH="1" flipV="1">
            <a:off x="1042988" y="1700213"/>
            <a:ext cx="7720012" cy="4681537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кругленный прямоугольник 11"/>
          <p:cNvSpPr/>
          <p:nvPr userDrawn="1"/>
        </p:nvSpPr>
        <p:spPr>
          <a:xfrm>
            <a:off x="1042988" y="260350"/>
            <a:ext cx="7720012" cy="115252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>
          <a:blip r:embed="rId2"/>
          <a:srcRect l="32635" t="73276" r="33682"/>
          <a:stretch>
            <a:fillRect/>
          </a:stretch>
        </p:blipFill>
        <p:spPr bwMode="auto">
          <a:xfrm>
            <a:off x="-252413" y="5549900"/>
            <a:ext cx="1976438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643192" cy="115699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719292" cy="4680520"/>
          </a:xfrm>
        </p:spPr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71447-8DD5-49EB-B3F8-C84E9070F5E7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868B4-1D4B-4A5F-B8B2-182238B6A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/>
          <p:nvPr userDrawn="1"/>
        </p:nvSpPr>
        <p:spPr>
          <a:xfrm>
            <a:off x="755650" y="3789363"/>
            <a:ext cx="7704138" cy="1223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>
          <a:blip r:embed="rId2"/>
          <a:srcRect l="71828" t="67995"/>
          <a:stretch>
            <a:fillRect/>
          </a:stretch>
        </p:blipFill>
        <p:spPr bwMode="auto">
          <a:xfrm>
            <a:off x="7632700" y="5013325"/>
            <a:ext cx="1341438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img-fotki.yandex.ru/get/6738/134091466.198/0_ffa81_ef3fafdd_L"/>
          <p:cNvPicPr>
            <a:picLocks noChangeAspect="1" noChangeArrowheads="1"/>
          </p:cNvPicPr>
          <p:nvPr userDrawn="1"/>
        </p:nvPicPr>
        <p:blipFill>
          <a:blip r:embed="rId2"/>
          <a:srcRect r="70090" b="75365"/>
          <a:stretch>
            <a:fillRect/>
          </a:stretch>
        </p:blipFill>
        <p:spPr bwMode="auto">
          <a:xfrm>
            <a:off x="900113" y="2668588"/>
            <a:ext cx="1423987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668613"/>
            <a:ext cx="7772400" cy="1362075"/>
          </a:xfrm>
        </p:spPr>
        <p:txBody>
          <a:bodyPr anchor="t"/>
          <a:lstStyle>
            <a:lvl1pPr algn="ctr">
              <a:defRPr sz="4000" b="1" cap="all"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20486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aramond" panose="02020404030301010803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110A4-1163-4CFB-9C10-DE2CC86E40C3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D44C2-FE9F-491F-A523-24CD0E576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нутый угол 9"/>
          <p:cNvSpPr/>
          <p:nvPr userDrawn="1"/>
        </p:nvSpPr>
        <p:spPr>
          <a:xfrm>
            <a:off x="4684713" y="1557338"/>
            <a:ext cx="4032250" cy="4535487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Загнутый угол 11"/>
          <p:cNvSpPr/>
          <p:nvPr userDrawn="1"/>
        </p:nvSpPr>
        <p:spPr>
          <a:xfrm flipH="1">
            <a:off x="468313" y="1557338"/>
            <a:ext cx="4079875" cy="4535487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7"/>
          <p:cNvSpPr/>
          <p:nvPr userDrawn="1"/>
        </p:nvSpPr>
        <p:spPr>
          <a:xfrm>
            <a:off x="468313" y="333375"/>
            <a:ext cx="8231187" cy="10795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>
          <a:blip r:embed="rId2"/>
          <a:srcRect l="33937" t="35403" r="37263" b="35068"/>
          <a:stretch>
            <a:fillRect/>
          </a:stretch>
        </p:blipFill>
        <p:spPr bwMode="auto">
          <a:xfrm>
            <a:off x="7772400" y="5626100"/>
            <a:ext cx="13716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6738/134091466.198/0_ffa81_ef3fafdd_L"/>
          <p:cNvPicPr>
            <a:picLocks noChangeAspect="1" noChangeArrowheads="1"/>
          </p:cNvPicPr>
          <p:nvPr userDrawn="1"/>
        </p:nvPicPr>
        <p:blipFill>
          <a:blip r:embed="rId3"/>
          <a:srcRect l="37263" t="35403" r="33937" b="35068"/>
          <a:stretch>
            <a:fillRect/>
          </a:stretch>
        </p:blipFill>
        <p:spPr bwMode="auto">
          <a:xfrm>
            <a:off x="0" y="5653088"/>
            <a:ext cx="1439863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3835C-59DE-48B1-9DF9-B9DBF0D9334E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F594D-C7D3-4D5F-9BFF-CB31794CB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7"/>
          <p:cNvSpPr/>
          <p:nvPr userDrawn="1"/>
        </p:nvSpPr>
        <p:spPr>
          <a:xfrm>
            <a:off x="468313" y="182563"/>
            <a:ext cx="8207375" cy="1223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6"/>
          <p:cNvSpPr/>
          <p:nvPr userDrawn="1"/>
        </p:nvSpPr>
        <p:spPr>
          <a:xfrm>
            <a:off x="755650" y="1557338"/>
            <a:ext cx="8137525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  <a:latin typeface="Garamond" panose="02020404030301010803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6884-C753-4922-B276-FA6A9ED7FE1C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23FC5-BC40-45D7-BDB2-A5654D249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7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0250EF-0B13-417D-BBA9-CB4E41767154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8B11EF-B74E-43FE-ACA0-4BBE751D0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Заголовок 1"/>
          <p:cNvSpPr>
            <a:spLocks noGrp="1"/>
          </p:cNvSpPr>
          <p:nvPr>
            <p:ph type="ctrTitle"/>
          </p:nvPr>
        </p:nvSpPr>
        <p:spPr>
          <a:xfrm>
            <a:off x="755650" y="765175"/>
            <a:ext cx="7916863" cy="14700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568D11"/>
                </a:solidFill>
                <a:latin typeface="Arial" charset="0"/>
              </a:rPr>
              <a:t>«ТАКИЕ РАЗНЫЕ ПТИЦЫ»</a:t>
            </a:r>
          </a:p>
        </p:txBody>
      </p:sp>
      <p:sp>
        <p:nvSpPr>
          <p:cNvPr id="717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825" y="3789363"/>
            <a:ext cx="3744913" cy="223202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000" i="1" smtClean="0">
                <a:solidFill>
                  <a:schemeClr val="folHlink"/>
                </a:solidFill>
                <a:latin typeface="Times New Roman" pitchFamily="18" charset="0"/>
              </a:rPr>
              <a:t>Автор </a:t>
            </a:r>
          </a:p>
          <a:p>
            <a:pPr algn="ctr">
              <a:lnSpc>
                <a:spcPct val="80000"/>
              </a:lnSpc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Смолькина Юлия Игоревна, </a:t>
            </a:r>
          </a:p>
          <a:p>
            <a:pPr algn="ctr">
              <a:lnSpc>
                <a:spcPct val="80000"/>
              </a:lnSpc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воспитатель, </a:t>
            </a:r>
          </a:p>
          <a:p>
            <a:pPr algn="ctr">
              <a:lnSpc>
                <a:spcPct val="80000"/>
              </a:lnSpc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МБДОУ "Детский сад №9" комбинированного вида, </a:t>
            </a:r>
          </a:p>
          <a:p>
            <a:pPr algn="ctr">
              <a:lnSpc>
                <a:spcPct val="80000"/>
              </a:lnSpc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г. Рузаевка, РМ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3789363"/>
            <a:ext cx="8229600" cy="1143000"/>
          </a:xfrm>
        </p:spPr>
        <p:txBody>
          <a:bodyPr/>
          <a:lstStyle/>
          <a:p>
            <a:r>
              <a:rPr lang="ru-RU" sz="4000" b="1" smtClean="0">
                <a:solidFill>
                  <a:srgbClr val="009900"/>
                </a:solidFill>
              </a:rPr>
              <a:t>Дидактическая игра</a:t>
            </a:r>
            <a:br>
              <a:rPr lang="ru-RU" sz="4000" b="1" smtClean="0">
                <a:solidFill>
                  <a:srgbClr val="009900"/>
                </a:solidFill>
              </a:rPr>
            </a:br>
            <a:r>
              <a:rPr lang="ru-RU" sz="4000" b="1" smtClean="0">
                <a:solidFill>
                  <a:srgbClr val="009900"/>
                </a:solidFill>
              </a:rPr>
              <a:t>«Накорми птицу»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smtClean="0"/>
              <a:t>Угости птичку только тем, что она кушает. </a:t>
            </a:r>
            <a:br>
              <a:rPr lang="ru-RU" sz="2800" b="1" i="1" smtClean="0"/>
            </a:br>
            <a:r>
              <a:rPr lang="ru-RU" sz="1600" b="1" i="1" smtClean="0"/>
              <a:t>Нажимай мышкой на картинку.</a:t>
            </a:r>
          </a:p>
        </p:txBody>
      </p:sp>
      <p:pic>
        <p:nvPicPr>
          <p:cNvPr id="17410" name="Picture 3" descr="осень_DoV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724275"/>
            <a:ext cx="437197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kisspng-candy-carto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052513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sunflower_seeds_PNG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1844675"/>
            <a:ext cx="208915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74-bread-png-im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30750" y="1484313"/>
            <a:ext cx="20415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63-sausage-png-imag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1700213"/>
            <a:ext cx="1968500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580b57fbd9996e24bc43bc4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2924175"/>
            <a:ext cx="976312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04 0.43927 C -0.12778 0.5126 -0.12205 0.61531 -0.10087 0.61369 C -0.07049 0.61369 -0.06823 0.27018 -0.03178 0.26902 C 0.0007 0.26902 -0.0165 0.56928 0.01494 0.56812 C 0.04757 0.56812 0.03021 0.35045 0.06546 0.35045 C 0.09671 0.35045 0.07935 0.49734 0.10747 0.49734 C 0.13455 0.49734 0.12032 0.38514 0.14514 0.38514 C 0.15903 0.38514 0.16007 0.41568 0.16146 0.43927 " pathEditMode="relative" rAng="0" ptsTypes="ffffffff">
                                      <p:cBhvr>
                                        <p:cTn id="6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8064E-6 C 0.00382 -0.01365 0.0184 -0.02707 0.02344 -0.02707 C 0.05555 -0.02707 0.08871 0.1876 0.08871 0.40296 C 0.08871 0.29424 0.10521 0.1876 0.12066 0.1876 C 0.13733 0.1876 0.15278 0.29609 0.15278 0.40296 C 0.15278 0.34883 0.16111 0.29424 0.16927 0.29424 C 0.1776 0.29424 0.18594 0.34767 0.18594 0.40296 C 0.18594 0.37497 0.18993 0.34883 0.1941 0.34883 C 0.19826 0.34883 0.20243 0.37682 0.20243 0.40296 C 0.20243 0.38862 0.20451 0.37497 0.2066 0.37497 C 0.20746 0.37497 0.21059 0.38862 0.21059 0.40296 C 0.21059 0.39579 0.21163 0.38862 0.21285 0.38862 C 0.21285 0.39047 0.21476 0.39579 0.21476 0.40296 C 0.21476 0.39926 0.21476 0.39579 0.21597 0.39579 C 0.21597 0.39741 0.21701 0.3988 0.21701 0.40296 C 0.21701 0.40041 0.21701 0.39926 0.21701 0.39741 C 0.21823 0.39741 0.21823 0.39926 0.21823 0.40041 C 0.2191 0.40041 0.2191 0.3988 0.2191 0.39741 C 0.22049 0.39741 0.22049 0.39926 0.22049 0.40041 " pathEditMode="fixed" rAng="0" ptsTypes="fffffffffffffffffff">
                                      <p:cBhvr>
                                        <p:cTn id="10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3354 C -0.00399 -0.10617 0.02674 -0.16886 0.06788 -0.17326 C 0.10729 -0.17858 0.1441 -0.13 0.14653 -0.05968 C 0.14965 0.00532 0.12378 0.06593 0.08681 0.07033 C 0.05312 0.07356 0.02118 0.03331 0.01858 -0.02706 C 0.01615 -0.08235 0.03767 -0.13439 0.06892 -0.13856 C 0.09792 -0.1418 0.125 -0.10825 0.12691 -0.05759 C 0.12865 -0.01202 0.11146 0.03239 0.08559 0.03447 C 0.06233 0.03771 0.04028 0.0118 0.03819 -0.02937 C 0.03715 -0.06615 0.05 -0.10178 0.07031 -0.10386 C 0.08819 -0.10617 0.1059 -0.08674 0.10729 -0.05528 C 0.10833 -0.02822 0.09913 -0.00231 0.08437 -4.08744E-6 C 0.07205 0.00209 0.0592 -0.00971 0.05851 -0.03169 C 0.05746 -0.0488 0.06233 -0.06731 0.07153 -0.06939 C 0.07899 -0.06939 0.08628 -0.065 0.0875 -0.0532 C 0.08819 -0.04557 0.08681 -0.03793 0.08316 -0.03469 C 0.08142 -0.03354 0.08003 -0.03354 0.0783 -0.03469 " pathEditMode="relative" rAng="0" ptsTypes="fffffffffffffffff">
                                      <p:cBhvr>
                                        <p:cTn id="14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78 0.02637 L 0.02066 0.15846 C 0.04202 0.18622 0.054 0.22762 0.054 0.27065 C 0.054 0.32015 0.04202 0.35948 0.02066 0.387 L -0.07378 0.51955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4 -0.08927  -0.046 -0.16655  -0.113 -0.17188  C -0.177 -0.17854  -0.237 -0.11858  -0.241 -0.03198  C -0.246 0.04797  -0.204 0.12258  -0.144 0.12791  C -0.089 0.13191  -0.037 0.08261  -0.033 0.00799  C -0.029 -0.05996  -0.064 -0.12391  -0.115 -0.12924  C -0.162 -0.13324  -0.206 -0.09194  -0.209 -0.02931  C -0.212 0.02665  -0.184 0.08128  -0.142 0.08394  C -0.104 0.08794  -0.068 0.05596  -0.065 0.00533  C -0.063 -0.03997  -0.084 -0.08394  -0.117 -0.08661  C -0.146 -0.08927  -0.175 -0.06529  -0.177 -0.02665  C -0.179 0.00666  -0.164 0.03864  -0.14 0.0413  C -0.12 0.04397  -0.099 0.02931  -0.098 0.00266  C -0.096 -0.01865  -0.104 -0.0413  -0.119 -0.04397  C -0.131 -0.04397  -0.143 -0.03864  -0.145 -0.02398  C -0.146 -0.01466  -0.144 -0.00533  -0.138 -0.00133  C -0.135 0  -0.133 0  -0.13 -0.00133  E" pathEditMode="relative" ptsTypes="">
                                      <p:cBhvr>
                                        <p:cTn id="22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400" b="1" i="1" smtClean="0"/>
              <a:t>Вспомни, что есть у всех птиц?</a:t>
            </a:r>
            <a:br>
              <a:rPr lang="ru-RU" sz="2400" b="1" i="1" smtClean="0"/>
            </a:br>
            <a:r>
              <a:rPr lang="ru-RU" sz="2400" b="1" i="1" smtClean="0"/>
              <a:t>Подумай, зачем птице крылья, хвост, перья, лапки, клюв?</a:t>
            </a:r>
          </a:p>
        </p:txBody>
      </p:sp>
      <p:pic>
        <p:nvPicPr>
          <p:cNvPr id="18434" name="Picture 3" descr="fonsto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8640763" cy="506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3789363"/>
            <a:ext cx="8229600" cy="1143000"/>
          </a:xfrm>
        </p:spPr>
        <p:txBody>
          <a:bodyPr/>
          <a:lstStyle/>
          <a:p>
            <a:r>
              <a:rPr lang="ru-RU" sz="4000" b="1" smtClean="0">
                <a:solidFill>
                  <a:srgbClr val="009900"/>
                </a:solidFill>
              </a:rPr>
              <a:t>Дидактическая игра</a:t>
            </a:r>
            <a:br>
              <a:rPr lang="ru-RU" sz="4000" b="1" smtClean="0">
                <a:solidFill>
                  <a:srgbClr val="009900"/>
                </a:solidFill>
              </a:rPr>
            </a:br>
            <a:r>
              <a:rPr lang="ru-RU" sz="4000" b="1" smtClean="0">
                <a:solidFill>
                  <a:srgbClr val="009900"/>
                </a:solidFill>
              </a:rPr>
              <a:t>«Назови ласково»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smtClean="0"/>
              <a:t>Скажи ласково названия частей птицы: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2133600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i="1" smtClean="0">
                <a:solidFill>
                  <a:srgbClr val="009900"/>
                </a:solidFill>
              </a:rPr>
              <a:t>Крыло — крылышки</a:t>
            </a:r>
          </a:p>
          <a:p>
            <a:pPr algn="ctr">
              <a:buFont typeface="Arial" charset="0"/>
              <a:buNone/>
            </a:pPr>
            <a:r>
              <a:rPr lang="ru-RU" sz="4000" b="1" i="1" smtClean="0">
                <a:solidFill>
                  <a:srgbClr val="3366FF"/>
                </a:solidFill>
              </a:rPr>
              <a:t>Голова — головка</a:t>
            </a:r>
          </a:p>
          <a:p>
            <a:pPr algn="ctr">
              <a:buFont typeface="Arial" charset="0"/>
              <a:buNone/>
            </a:pPr>
            <a:r>
              <a:rPr lang="ru-RU" sz="4000" b="1" i="1" smtClean="0">
                <a:solidFill>
                  <a:schemeClr val="accent2"/>
                </a:solidFill>
              </a:rPr>
              <a:t>Хвост — хвостик</a:t>
            </a:r>
          </a:p>
          <a:p>
            <a:pPr algn="ctr">
              <a:buFont typeface="Arial" charset="0"/>
              <a:buNone/>
            </a:pPr>
            <a:r>
              <a:rPr lang="ru-RU" sz="4000" b="1" i="1" smtClean="0">
                <a:solidFill>
                  <a:schemeClr val="hlink"/>
                </a:solidFill>
              </a:rPr>
              <a:t>Лапа — лапка</a:t>
            </a:r>
          </a:p>
          <a:p>
            <a:pPr algn="ctr">
              <a:buFont typeface="Arial" charset="0"/>
              <a:buNone/>
            </a:pPr>
            <a:r>
              <a:rPr lang="ru-RU" sz="4000" b="1" i="1" smtClean="0">
                <a:solidFill>
                  <a:srgbClr val="6666FF"/>
                </a:solidFill>
              </a:rPr>
              <a:t>Перо — пёрышко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smtClean="0"/>
              <a:t>Назови правильно птенцов: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20605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chemeClr val="folHlink"/>
                </a:solidFill>
              </a:rPr>
              <a:t>У совы — совята, </a:t>
            </a:r>
          </a:p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rgbClr val="CC6600"/>
                </a:solidFill>
              </a:rPr>
              <a:t>У кукушки — кукушата, </a:t>
            </a:r>
          </a:p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rgbClr val="99CC00"/>
                </a:solidFill>
              </a:rPr>
              <a:t>У скворца — скворчата, </a:t>
            </a:r>
          </a:p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rgbClr val="0066FF"/>
                </a:solidFill>
              </a:rPr>
              <a:t>У галки — галчата, </a:t>
            </a:r>
          </a:p>
          <a:p>
            <a:pPr algn="ctr">
              <a:buFont typeface="Arial" charset="0"/>
              <a:buNone/>
            </a:pPr>
            <a:r>
              <a:rPr lang="ru-RU" b="1" i="1" smtClean="0"/>
              <a:t>У вороны — воронята, </a:t>
            </a:r>
          </a:p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rgbClr val="008080"/>
                </a:solidFill>
              </a:rPr>
              <a:t>У сороки — сорочата, </a:t>
            </a:r>
          </a:p>
          <a:p>
            <a:pPr algn="ctr">
              <a:buFont typeface="Arial" charset="0"/>
              <a:buNone/>
            </a:pPr>
            <a:r>
              <a:rPr lang="ru-RU" b="1" i="1" smtClean="0">
                <a:solidFill>
                  <a:srgbClr val="FF6600"/>
                </a:solidFill>
              </a:rPr>
              <a:t>У журавля — журавлята.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800" b="1" i="1" smtClean="0">
                <a:solidFill>
                  <a:srgbClr val="009900"/>
                </a:solidFill>
              </a:rPr>
              <a:t>Это птица или нет? </a:t>
            </a:r>
            <a:br>
              <a:rPr lang="ru-RU" sz="2800" b="1" i="1" smtClean="0">
                <a:solidFill>
                  <a:srgbClr val="009900"/>
                </a:solidFill>
              </a:rPr>
            </a:br>
            <a:r>
              <a:rPr lang="ru-RU" sz="2800" b="1" i="1" smtClean="0"/>
              <a:t>Объясни, почему?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6176963"/>
            <a:ext cx="8229600" cy="681037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1800" smtClean="0"/>
              <a:t>Это кошка, она не птица, потому что у неё нет крыльев, 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1800" smtClean="0"/>
              <a:t>тело не покрыто перьями и нет клюва.</a:t>
            </a:r>
          </a:p>
        </p:txBody>
      </p:sp>
      <p:pic>
        <p:nvPicPr>
          <p:cNvPr id="22531" name="Picture 4" descr="10659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7129463" cy="479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i="1" smtClean="0">
                <a:solidFill>
                  <a:srgbClr val="009900"/>
                </a:solidFill>
              </a:rPr>
              <a:t>Это птица или нет? </a:t>
            </a:r>
            <a:br>
              <a:rPr lang="ru-RU" sz="3200" b="1" i="1" smtClean="0">
                <a:solidFill>
                  <a:srgbClr val="009900"/>
                </a:solidFill>
              </a:rPr>
            </a:br>
            <a:r>
              <a:rPr lang="ru-RU" sz="3200" b="1" i="1" smtClean="0"/>
              <a:t>Объясни, почему?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6308725"/>
            <a:ext cx="8229600" cy="320675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1800" smtClean="0"/>
              <a:t>Это птица. Её тело покрыто перьями, есть крылья, лапки и клюв.</a:t>
            </a:r>
          </a:p>
        </p:txBody>
      </p:sp>
      <p:pic>
        <p:nvPicPr>
          <p:cNvPr id="23555" name="Picture 4" descr="84030-nerazluchnik-vorobinye_pticy-popugaj-ptica-muholovok-1920x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412875"/>
            <a:ext cx="7850187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600" b="1" i="1" smtClean="0">
                <a:solidFill>
                  <a:schemeClr val="hlink"/>
                </a:solidFill>
              </a:rPr>
              <a:t>Такие разные птицы…</a:t>
            </a:r>
          </a:p>
        </p:txBody>
      </p:sp>
      <p:pic>
        <p:nvPicPr>
          <p:cNvPr id="24578" name="Picture 3" descr="DtMVSUcWsAUwzs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2875"/>
            <a:ext cx="91440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/>
                </a:solidFill>
              </a:rPr>
              <a:t>Задачи:</a:t>
            </a:r>
          </a:p>
        </p:txBody>
      </p:sp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>
          <a:xfrm>
            <a:off x="1258888" y="1773238"/>
            <a:ext cx="7354887" cy="4824412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200" b="1" u="sng" smtClean="0">
                <a:solidFill>
                  <a:schemeClr val="accent1"/>
                </a:solidFill>
              </a:rPr>
              <a:t>Образовательные: </a:t>
            </a:r>
          </a:p>
          <a:p>
            <a:pPr marL="609600" indent="-609600">
              <a:lnSpc>
                <a:spcPct val="80000"/>
              </a:lnSpc>
            </a:pPr>
            <a:r>
              <a:rPr lang="ru-RU" sz="2200" smtClean="0"/>
              <a:t>Расширять знания детей о птицах, умение их различать, группировать, описывать внешний облик птиц их особенности, поведение; </a:t>
            </a:r>
          </a:p>
          <a:p>
            <a:pPr marL="609600" indent="-609600">
              <a:lnSpc>
                <a:spcPct val="80000"/>
              </a:lnSpc>
            </a:pPr>
            <a:r>
              <a:rPr lang="ru-RU" sz="2200" smtClean="0"/>
              <a:t>Побуждать детей вступать в речевое взаимодействие со сверстниками и педагогом; </a:t>
            </a:r>
          </a:p>
          <a:p>
            <a:pPr marL="609600" indent="-609600">
              <a:lnSpc>
                <a:spcPct val="80000"/>
              </a:lnSpc>
            </a:pPr>
            <a:r>
              <a:rPr lang="ru-RU" sz="2200" smtClean="0"/>
              <a:t>Закреплять навык употребления сложноподчиненных предложений с предлогом «потому что», активизировать употребление в речи прилагательных, глаголов.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200" b="1" u="sng" smtClean="0">
                <a:solidFill>
                  <a:schemeClr val="accent1"/>
                </a:solidFill>
              </a:rPr>
              <a:t>Развивающие:</a:t>
            </a:r>
            <a:r>
              <a:rPr lang="ru-RU" sz="2200" smtClean="0"/>
              <a:t> развивать наблюдательность, зрительное восприятие и другие психические процессы, умение делать выводы.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ru-RU" sz="2200" b="1" u="sng" smtClean="0">
                <a:solidFill>
                  <a:schemeClr val="accent1"/>
                </a:solidFill>
              </a:rPr>
              <a:t>Воспитательные:</a:t>
            </a:r>
            <a:r>
              <a:rPr lang="ru-RU" sz="2200" smtClean="0"/>
              <a:t> воспитывать в детях бережное отношение к птицам. </a:t>
            </a:r>
            <a:br>
              <a:rPr lang="ru-RU" sz="2200" smtClean="0"/>
            </a:br>
            <a:endParaRPr lang="ru-RU" sz="22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title" idx="4294967295"/>
          </p:nvPr>
        </p:nvSpPr>
        <p:spPr>
          <a:xfrm>
            <a:off x="684213" y="260350"/>
            <a:ext cx="8229600" cy="1143000"/>
          </a:xfrm>
        </p:spPr>
        <p:txBody>
          <a:bodyPr/>
          <a:lstStyle/>
          <a:p>
            <a:r>
              <a:rPr lang="ru-RU" sz="2800" b="1" i="1" smtClean="0">
                <a:solidFill>
                  <a:srgbClr val="006600"/>
                </a:solidFill>
              </a:rPr>
              <a:t>Чем же похожи все птички между собой?</a:t>
            </a:r>
            <a:br>
              <a:rPr lang="ru-RU" sz="2800" b="1" i="1" smtClean="0">
                <a:solidFill>
                  <a:srgbClr val="006600"/>
                </a:solidFill>
              </a:rPr>
            </a:br>
            <a:r>
              <a:rPr lang="ru-RU" sz="2800" b="1" i="1" smtClean="0"/>
              <a:t> </a:t>
            </a:r>
            <a:r>
              <a:rPr lang="ru-RU" sz="2000" b="1" i="1" smtClean="0"/>
              <a:t>(рассматривание основных частей тела птицы)</a:t>
            </a:r>
          </a:p>
        </p:txBody>
      </p:sp>
      <p:pic>
        <p:nvPicPr>
          <p:cNvPr id="9218" name="Picture 3" descr="kFWNUaB1C2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700213"/>
            <a:ext cx="6985000" cy="471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"/>
          <p:cNvSpPr>
            <a:spLocks noGrp="1"/>
          </p:cNvSpPr>
          <p:nvPr>
            <p:ph type="title"/>
          </p:nvPr>
        </p:nvSpPr>
        <p:spPr>
          <a:xfrm>
            <a:off x="684213" y="3668713"/>
            <a:ext cx="7772400" cy="1362075"/>
          </a:xfrm>
        </p:spPr>
        <p:txBody>
          <a:bodyPr/>
          <a:lstStyle/>
          <a:p>
            <a:pPr eaLnBrk="1" hangingPunct="1"/>
            <a:r>
              <a:rPr lang="ru-RU" cap="none" smtClean="0">
                <a:solidFill>
                  <a:srgbClr val="568D11"/>
                </a:solidFill>
              </a:rPr>
              <a:t>Дидактическая игра</a:t>
            </a:r>
            <a:br>
              <a:rPr lang="ru-RU" cap="none" smtClean="0">
                <a:solidFill>
                  <a:srgbClr val="568D11"/>
                </a:solidFill>
              </a:rPr>
            </a:br>
            <a:r>
              <a:rPr lang="ru-RU" cap="none" smtClean="0">
                <a:solidFill>
                  <a:srgbClr val="568D11"/>
                </a:solidFill>
              </a:rPr>
              <a:t>«Найди пару»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1143000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009900"/>
                </a:solidFill>
                <a:latin typeface="Calibri" pitchFamily="34" charset="0"/>
              </a:rPr>
              <a:t>Перья птиц очень красивые, разные. </a:t>
            </a:r>
            <a:br>
              <a:rPr lang="ru-RU" sz="2400" b="1" i="1" smtClean="0">
                <a:solidFill>
                  <a:srgbClr val="009900"/>
                </a:solidFill>
                <a:latin typeface="Calibri" pitchFamily="34" charset="0"/>
              </a:rPr>
            </a:br>
            <a:r>
              <a:rPr lang="ru-RU" sz="1800" smtClean="0">
                <a:solidFill>
                  <a:schemeClr val="tx1"/>
                </a:solidFill>
                <a:latin typeface="Calibri" pitchFamily="34" charset="0"/>
              </a:rPr>
              <a:t>Вот посмотрите, как много перьев здесь, у каждого есть пара, но у одного нет. </a:t>
            </a:r>
            <a:br>
              <a:rPr lang="ru-RU" sz="180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ru-RU" sz="1800" smtClean="0">
                <a:solidFill>
                  <a:schemeClr val="tx1"/>
                </a:solidFill>
                <a:latin typeface="Calibri" pitchFamily="34" charset="0"/>
              </a:rPr>
              <a:t>У какого?</a:t>
            </a:r>
          </a:p>
        </p:txBody>
      </p:sp>
      <p:pic>
        <p:nvPicPr>
          <p:cNvPr id="11266" name="Picture 6" descr="feather_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135732">
            <a:off x="1509713" y="3178175"/>
            <a:ext cx="1395412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7" descr="feather_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173300">
            <a:off x="7092950" y="4149725"/>
            <a:ext cx="1395413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9" descr="77e3b0bf47d2e4de6d6b43fa3812ec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1628775"/>
            <a:ext cx="12065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0" descr="77e3b0bf47d2e4de6d6b43fa3812ec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1628775"/>
            <a:ext cx="12065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1" descr="0_e32a3_925ea2c6_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2924175"/>
            <a:ext cx="24415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12" descr="0_e32a3_925ea2c6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650" y="1628775"/>
            <a:ext cx="134302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3" descr="5833404b9c68c1588833277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4292600"/>
            <a:ext cx="1947862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15" descr="feather-black-png-transparent-im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63713" y="4437063"/>
            <a:ext cx="27622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6" descr="feather-black-png-transparent-im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9338" y="1125538"/>
            <a:ext cx="27622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88913"/>
            <a:ext cx="8229600" cy="17272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smtClean="0"/>
              <a:t>Есть птицы, </a:t>
            </a:r>
            <a:r>
              <a:rPr lang="ru-RU" sz="2400" b="1" smtClean="0">
                <a:solidFill>
                  <a:srgbClr val="3366FF"/>
                </a:solidFill>
              </a:rPr>
              <a:t>которые живут рядом с нами круглый год</a:t>
            </a:r>
            <a:r>
              <a:rPr lang="ru-RU" sz="2400" smtClean="0"/>
              <a:t> и холодной зимой радуют нас своим опереньем. </a:t>
            </a:r>
          </a:p>
          <a:p>
            <a:pPr algn="ctr">
              <a:buFont typeface="Arial" charset="0"/>
              <a:buNone/>
            </a:pPr>
            <a:r>
              <a:rPr lang="ru-RU" sz="2400" b="1" smtClean="0">
                <a:solidFill>
                  <a:srgbClr val="3366FF"/>
                </a:solidFill>
              </a:rPr>
              <a:t>Эти птицы — зимующие.</a:t>
            </a:r>
            <a:r>
              <a:rPr lang="ru-RU" sz="2400" smtClean="0"/>
              <a:t> </a:t>
            </a:r>
          </a:p>
          <a:p>
            <a:pPr algn="ctr">
              <a:buFont typeface="Arial" charset="0"/>
              <a:buNone/>
            </a:pPr>
            <a:r>
              <a:rPr lang="ru-RU" sz="2400" smtClean="0"/>
              <a:t>Ты наверняка видел синичку, ворону и голубя.</a:t>
            </a:r>
          </a:p>
        </p:txBody>
      </p:sp>
      <p:pic>
        <p:nvPicPr>
          <p:cNvPr id="12290" name="Picture 4" descr="ce91b6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083050"/>
            <a:ext cx="3154362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 descr="pure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771775"/>
            <a:ext cx="43211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 descr="5ecb4bf38b8e92b18f50de86b14c8030_white-flying-pigeon-png-image-kabootar-clipart-black-and-white_2128-200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90859">
            <a:off x="2195513" y="981075"/>
            <a:ext cx="4465637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4"/>
          <p:cNvSpPr>
            <a:spLocks/>
          </p:cNvSpPr>
          <p:nvPr/>
        </p:nvSpPr>
        <p:spPr bwMode="auto">
          <a:xfrm>
            <a:off x="827088" y="115888"/>
            <a:ext cx="75819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>
                <a:latin typeface="Calibri" pitchFamily="34" charset="0"/>
              </a:rPr>
              <a:t>А есть птицы, </a:t>
            </a:r>
            <a:r>
              <a:rPr lang="ru-RU" sz="2400" b="1">
                <a:solidFill>
                  <a:srgbClr val="3366FF"/>
                </a:solidFill>
                <a:latin typeface="Calibri" pitchFamily="34" charset="0"/>
              </a:rPr>
              <a:t>которые улетаю зимой в тёплые страны</a:t>
            </a:r>
            <a:r>
              <a:rPr lang="ru-RU" sz="2400">
                <a:latin typeface="Calibri" pitchFamily="34" charset="0"/>
              </a:rPr>
              <a:t>, а с приходом весны возвращаются обратно.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>
                <a:solidFill>
                  <a:srgbClr val="3366FF"/>
                </a:solidFill>
                <a:latin typeface="Calibri" pitchFamily="34" charset="0"/>
              </a:rPr>
              <a:t>Это перелётные птицы</a:t>
            </a:r>
            <a:r>
              <a:rPr lang="ru-RU" sz="2400">
                <a:latin typeface="Calibri" pitchFamily="34" charset="0"/>
              </a:rPr>
              <a:t>,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>
                <a:latin typeface="Calibri" pitchFamily="34" charset="0"/>
              </a:rPr>
              <a:t>которые поют нам прекрасные песни.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>
                <a:latin typeface="Calibri" pitchFamily="34" charset="0"/>
              </a:rPr>
              <a:t>К ним относятся ласточки, лебеди, скворцы.</a:t>
            </a:r>
          </a:p>
        </p:txBody>
      </p:sp>
      <p:pic>
        <p:nvPicPr>
          <p:cNvPr id="13314" name="Picture 3" descr="swallow_PNG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09938"/>
            <a:ext cx="3059113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58974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92496">
            <a:off x="2195513" y="2492375"/>
            <a:ext cx="442595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2313657470232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819525"/>
            <a:ext cx="45593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Grp="1"/>
          </p:cNvSpPr>
          <p:nvPr>
            <p:ph type="body" idx="4294967295"/>
          </p:nvPr>
        </p:nvSpPr>
        <p:spPr>
          <a:xfrm>
            <a:off x="755650" y="1716088"/>
            <a:ext cx="8229600" cy="5141912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b="1" smtClean="0"/>
              <a:t>С наступлением весны птицы прилетают.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(Пальцы расставлены, ладони перекрещены.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Большие пальцы соединяют, остальными машут, как крыльями)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 </a:t>
            </a:r>
            <a:r>
              <a:rPr lang="ru-RU" sz="2200" b="1" smtClean="0"/>
              <a:t>Возвращаются скворцы — работяги и певцы.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(Пальцы рук сжимаются в кулаки и разжимаются)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b="1" smtClean="0"/>
              <a:t>А грачи у лужицы</a:t>
            </a:r>
            <a:r>
              <a:rPr lang="ru-RU" sz="2200" smtClean="0"/>
              <a:t>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(Ладони раскрыты, соединены чашечкой)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b="1" smtClean="0"/>
              <a:t>Шумной стайкой кружатся.</a:t>
            </a:r>
            <a:r>
              <a:rPr lang="ru-RU" sz="2200" smtClean="0"/>
              <a:t>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(Круговые движения кистями рук)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b="1" smtClean="0"/>
              <a:t>Журавли летят торопятся,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(Пальцы расставлены, ладони перекрещены.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Большие пальцы соединяют, остальными машут, как крыльями)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b="1" smtClean="0"/>
              <a:t>А малиновка и дрозд занялись устройством гнезд.</a:t>
            </a:r>
            <a:r>
              <a:rPr lang="ru-RU" sz="2200" smtClean="0"/>
              <a:t> 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200" smtClean="0"/>
              <a:t>(Пальцы рук в замок ладони открыты) </a:t>
            </a:r>
          </a:p>
        </p:txBody>
      </p:sp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1331913" y="476250"/>
            <a:ext cx="7162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9900"/>
                </a:solidFill>
              </a:rPr>
              <a:t>Пальчиковая гимнастика «Птицы»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1800" b="1" smtClean="0">
                <a:solidFill>
                  <a:srgbClr val="009900"/>
                </a:solidFill>
              </a:rPr>
              <a:t>Весной все птицы строят себе гнёзда.</a:t>
            </a:r>
          </a:p>
          <a:p>
            <a:pPr algn="ctr" eaLnBrk="1" hangingPunct="1">
              <a:buFont typeface="Arial" charset="0"/>
              <a:buNone/>
            </a:pPr>
            <a:r>
              <a:rPr lang="ru-RU" sz="1800" b="1" smtClean="0">
                <a:solidFill>
                  <a:schemeClr val="tx1"/>
                </a:solidFill>
              </a:rPr>
              <a:t>Для этого они собирают веточки, пух, траву.</a:t>
            </a:r>
          </a:p>
        </p:txBody>
      </p:sp>
      <p:sp>
        <p:nvSpPr>
          <p:cNvPr id="15362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b="1" smtClean="0">
                <a:solidFill>
                  <a:srgbClr val="009900"/>
                </a:solidFill>
              </a:rPr>
              <a:t>Птицы делают гнездо тёплым и удобным, </a:t>
            </a:r>
            <a:r>
              <a:rPr lang="ru-RU" sz="2000" b="1" smtClean="0">
                <a:solidFill>
                  <a:schemeClr val="tx1"/>
                </a:solidFill>
              </a:rPr>
              <a:t>для того, чтобы из яиц вылупились птенцы.</a:t>
            </a:r>
          </a:p>
        </p:txBody>
      </p:sp>
      <p:pic>
        <p:nvPicPr>
          <p:cNvPr id="15365" name="Picture 5" descr="78e1c9dde14ce1ee4610f49ff237561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708275"/>
            <a:ext cx="4176712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708275"/>
            <a:ext cx="3941762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</TotalTime>
  <Words>387</Words>
  <Application>Microsoft Office PowerPoint</Application>
  <PresentationFormat>Экран (4:3)</PresentationFormat>
  <Paragraphs>65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Calibri</vt:lpstr>
      <vt:lpstr>Garamond</vt:lpstr>
      <vt:lpstr>Times New Roman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«ТАКИЕ РАЗНЫЕ ПТИЦЫ»</vt:lpstr>
      <vt:lpstr>Задачи:</vt:lpstr>
      <vt:lpstr>Чем же похожи все птички между собой?  (рассматривание основных частей тела птицы)</vt:lpstr>
      <vt:lpstr>Дидактическая игра «Найди пару»</vt:lpstr>
      <vt:lpstr>Перья птиц очень красивые, разные.  Вот посмотрите, как много перьев здесь, у каждого есть пара, но у одного нет.  У какого?</vt:lpstr>
      <vt:lpstr>Слайд 6</vt:lpstr>
      <vt:lpstr>Слайд 7</vt:lpstr>
      <vt:lpstr>Слайд 8</vt:lpstr>
      <vt:lpstr>Слайд 9</vt:lpstr>
      <vt:lpstr>Дидактическая игра «Накорми птицу»</vt:lpstr>
      <vt:lpstr>Угости птичку только тем, что она кушает.  Нажимай мышкой на картинку.</vt:lpstr>
      <vt:lpstr>Вспомни, что есть у всех птиц? Подумай, зачем птице крылья, хвост, перья, лапки, клюв?</vt:lpstr>
      <vt:lpstr>Дидактическая игра «Назови ласково»</vt:lpstr>
      <vt:lpstr>Скажи ласково названия частей птицы:</vt:lpstr>
      <vt:lpstr>Назови правильно птенцов:</vt:lpstr>
      <vt:lpstr>Это птица или нет?  Объясни, почему?</vt:lpstr>
      <vt:lpstr>Это птица или нет?  Объясни, почему?</vt:lpstr>
      <vt:lpstr>Такие разные птицы…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Погодаев</dc:creator>
  <cp:lastModifiedBy>User</cp:lastModifiedBy>
  <cp:revision>36</cp:revision>
  <dcterms:created xsi:type="dcterms:W3CDTF">2016-02-09T02:59:57Z</dcterms:created>
  <dcterms:modified xsi:type="dcterms:W3CDTF">2019-10-31T08:00:59Z</dcterms:modified>
</cp:coreProperties>
</file>